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13716000" cx="24387175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jchkuuGIFH/oe4sWq5ws2rJw6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4801C1-EF5E-42CE-ABEC-335DEF4B7B41}">
  <a:tblStyle styleId="{E44801C1-EF5E-42CE-ABEC-335DEF4B7B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29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40b992eec_0_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f40b992eec_0_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4a2a1c1d8_2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f4a2a1c1d8_2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539f77800_4_5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c539f77800_4_5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40b992eec_0_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f40b992eec_0_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4a141957f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1f4a141957f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4a141957f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f4a141957f_0_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4a2a1c1d8_0_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1f4a2a1c1d8_0_2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539f77800_4_58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c539f77800_4_58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c539f77800_4_58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539f77800_4_59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c539f77800_4_59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57f0bf9fe_0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2c57f0bf9fe_0_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4a2a1c1d8_1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f4a2a1c1d8_1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539f77800_4_60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2c539f77800_4_60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4a141957f_0_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Red indicates failures, where the Settlement service was unable to service the request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Very important to </a:t>
            </a:r>
            <a:r>
              <a:rPr lang="en-US"/>
              <a:t>note</a:t>
            </a:r>
            <a:r>
              <a:rPr lang="en-US"/>
              <a:t> that these were </a:t>
            </a:r>
            <a:r>
              <a:rPr lang="en-US"/>
              <a:t>conducted</a:t>
            </a:r>
            <a:r>
              <a:rPr lang="en-US"/>
              <a:t> under very </a:t>
            </a:r>
            <a:r>
              <a:rPr lang="en-US"/>
              <a:t>stressful</a:t>
            </a:r>
            <a:r>
              <a:rPr lang="en-US"/>
              <a:t> testing, that would highly unlikely mimic a production like environment.</a:t>
            </a:r>
            <a:endParaRPr/>
          </a:p>
        </p:txBody>
      </p:sp>
      <p:sp>
        <p:nvSpPr>
          <p:cNvPr id="377" name="Google Shape;377;g1f4a141957f_0_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4a141957f_0_8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f4a141957f_0_8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4a141957f_0_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1f4a141957f_0_9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539f77800_4_6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2c539f77800_4_6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4a141957f_0_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18" name="Google Shape;418;g1f4a141957f_0_3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4a141957f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f4a141957f_0_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4a141957f_0_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1f4a141957f_0_3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p2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539f77800_4_16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c539f77800_4_16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539f77800_4_3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c539f77800_4_39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539f77800_4_40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539f77800_4_40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539f77800_4_40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c539f77800_4_40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539f77800_4_4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c539f77800_4_4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539f77800_4_4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c539f77800_4_42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539f77800_4_50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2c539f77800_4_50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4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" type="body"/>
          </p:nvPr>
        </p:nvSpPr>
        <p:spPr>
          <a:xfrm>
            <a:off x="1676520" y="365112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2" type="body"/>
          </p:nvPr>
        </p:nvSpPr>
        <p:spPr>
          <a:xfrm>
            <a:off x="1676520" y="819648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3" type="body"/>
          </p:nvPr>
        </p:nvSpPr>
        <p:spPr>
          <a:xfrm>
            <a:off x="167652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4" type="body"/>
          </p:nvPr>
        </p:nvSpPr>
        <p:spPr>
          <a:xfrm>
            <a:off x="1245456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6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6"/>
          <p:cNvSpPr txBox="1"/>
          <p:nvPr>
            <p:ph idx="1" type="body"/>
          </p:nvPr>
        </p:nvSpPr>
        <p:spPr>
          <a:xfrm>
            <a:off x="167652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2" type="body"/>
          </p:nvPr>
        </p:nvSpPr>
        <p:spPr>
          <a:xfrm>
            <a:off x="878832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6"/>
          <p:cNvSpPr txBox="1"/>
          <p:nvPr>
            <p:ph idx="3" type="body"/>
          </p:nvPr>
        </p:nvSpPr>
        <p:spPr>
          <a:xfrm>
            <a:off x="1589976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6"/>
          <p:cNvSpPr txBox="1"/>
          <p:nvPr>
            <p:ph idx="4" type="body"/>
          </p:nvPr>
        </p:nvSpPr>
        <p:spPr>
          <a:xfrm>
            <a:off x="167652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 txBox="1"/>
          <p:nvPr>
            <p:ph idx="5" type="body"/>
          </p:nvPr>
        </p:nvSpPr>
        <p:spPr>
          <a:xfrm>
            <a:off x="878832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6" type="body"/>
          </p:nvPr>
        </p:nvSpPr>
        <p:spPr>
          <a:xfrm>
            <a:off x="1589976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7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7"/>
          <p:cNvSpPr txBox="1"/>
          <p:nvPr>
            <p:ph idx="1" type="subTitle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8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idx="1" type="body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9"/>
          <p:cNvSpPr txBox="1"/>
          <p:nvPr>
            <p:ph idx="1" type="body"/>
          </p:nvPr>
        </p:nvSpPr>
        <p:spPr>
          <a:xfrm>
            <a:off x="167652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9"/>
          <p:cNvSpPr txBox="1"/>
          <p:nvPr>
            <p:ph idx="2" type="body"/>
          </p:nvPr>
        </p:nvSpPr>
        <p:spPr>
          <a:xfrm>
            <a:off x="1245456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0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1"/>
          <p:cNvSpPr txBox="1"/>
          <p:nvPr>
            <p:ph idx="1" type="subTitle"/>
          </p:nvPr>
        </p:nvSpPr>
        <p:spPr>
          <a:xfrm>
            <a:off x="1676520" y="730080"/>
            <a:ext cx="18869040" cy="12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2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2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2"/>
          <p:cNvSpPr txBox="1"/>
          <p:nvPr>
            <p:ph idx="2" type="body"/>
          </p:nvPr>
        </p:nvSpPr>
        <p:spPr>
          <a:xfrm>
            <a:off x="1245456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2"/>
          <p:cNvSpPr txBox="1"/>
          <p:nvPr>
            <p:ph idx="3" type="body"/>
          </p:nvPr>
        </p:nvSpPr>
        <p:spPr>
          <a:xfrm>
            <a:off x="167652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6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" type="subTitle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3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3"/>
          <p:cNvSpPr txBox="1"/>
          <p:nvPr>
            <p:ph idx="1" type="body"/>
          </p:nvPr>
        </p:nvSpPr>
        <p:spPr>
          <a:xfrm>
            <a:off x="167652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3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3"/>
          <p:cNvSpPr txBox="1"/>
          <p:nvPr>
            <p:ph idx="3" type="body"/>
          </p:nvPr>
        </p:nvSpPr>
        <p:spPr>
          <a:xfrm>
            <a:off x="1245456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4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4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4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4"/>
          <p:cNvSpPr txBox="1"/>
          <p:nvPr>
            <p:ph idx="3" type="body"/>
          </p:nvPr>
        </p:nvSpPr>
        <p:spPr>
          <a:xfrm>
            <a:off x="1676520" y="819648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5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5"/>
          <p:cNvSpPr txBox="1"/>
          <p:nvPr>
            <p:ph idx="1" type="body"/>
          </p:nvPr>
        </p:nvSpPr>
        <p:spPr>
          <a:xfrm>
            <a:off x="1676520" y="365112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5"/>
          <p:cNvSpPr txBox="1"/>
          <p:nvPr>
            <p:ph idx="2" type="body"/>
          </p:nvPr>
        </p:nvSpPr>
        <p:spPr>
          <a:xfrm>
            <a:off x="1676520" y="819648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6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6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6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6"/>
          <p:cNvSpPr txBox="1"/>
          <p:nvPr>
            <p:ph idx="3" type="body"/>
          </p:nvPr>
        </p:nvSpPr>
        <p:spPr>
          <a:xfrm>
            <a:off x="167652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6"/>
          <p:cNvSpPr txBox="1"/>
          <p:nvPr>
            <p:ph idx="4" type="body"/>
          </p:nvPr>
        </p:nvSpPr>
        <p:spPr>
          <a:xfrm>
            <a:off x="1245456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7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7"/>
          <p:cNvSpPr txBox="1"/>
          <p:nvPr>
            <p:ph idx="1" type="body"/>
          </p:nvPr>
        </p:nvSpPr>
        <p:spPr>
          <a:xfrm>
            <a:off x="167652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7"/>
          <p:cNvSpPr txBox="1"/>
          <p:nvPr>
            <p:ph idx="2" type="body"/>
          </p:nvPr>
        </p:nvSpPr>
        <p:spPr>
          <a:xfrm>
            <a:off x="878832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7"/>
          <p:cNvSpPr txBox="1"/>
          <p:nvPr>
            <p:ph idx="3" type="body"/>
          </p:nvPr>
        </p:nvSpPr>
        <p:spPr>
          <a:xfrm>
            <a:off x="1589976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7"/>
          <p:cNvSpPr txBox="1"/>
          <p:nvPr>
            <p:ph idx="4" type="body"/>
          </p:nvPr>
        </p:nvSpPr>
        <p:spPr>
          <a:xfrm>
            <a:off x="167652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7"/>
          <p:cNvSpPr txBox="1"/>
          <p:nvPr>
            <p:ph idx="5" type="body"/>
          </p:nvPr>
        </p:nvSpPr>
        <p:spPr>
          <a:xfrm>
            <a:off x="878832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7"/>
          <p:cNvSpPr txBox="1"/>
          <p:nvPr>
            <p:ph idx="6" type="body"/>
          </p:nvPr>
        </p:nvSpPr>
        <p:spPr>
          <a:xfrm>
            <a:off x="1589976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28" name="Google Shape;128;g2c539f77800_4_4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40246" y="-299102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c539f77800_4_433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c539f77800_4_433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g2c539f77800_4_433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c539f77800_4_43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g2c539f77800_4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4944" y="-20638"/>
            <a:ext cx="3385196" cy="361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539f77800_4_440"/>
          <p:cNvSpPr/>
          <p:nvPr/>
        </p:nvSpPr>
        <p:spPr>
          <a:xfrm>
            <a:off x="861219" y="3595738"/>
            <a:ext cx="23353500" cy="8531700"/>
          </a:xfrm>
          <a:prstGeom prst="roundRect">
            <a:avLst>
              <a:gd fmla="val 6683" name="adj"/>
            </a:avLst>
          </a:prstGeom>
          <a:solidFill>
            <a:srgbClr val="005A83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c539f77800_4_440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2c539f77800_4_440"/>
          <p:cNvSpPr txBox="1"/>
          <p:nvPr>
            <p:ph idx="1" type="subTitle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38" name="Google Shape;138;g2c539f77800_4_440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c539f77800_4_44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g2c539f77800_4_4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847" y="1224115"/>
            <a:ext cx="6612394" cy="1755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41" name="Google Shape;141;g2c539f77800_4_440"/>
          <p:cNvPicPr preferRelativeResize="0"/>
          <p:nvPr/>
        </p:nvPicPr>
        <p:blipFill rotWithShape="1">
          <a:blip r:embed="rId3">
            <a:alphaModFix amt="28000"/>
          </a:blip>
          <a:srcRect b="0" l="0" r="0" t="0"/>
          <a:stretch/>
        </p:blipFill>
        <p:spPr>
          <a:xfrm rot="-5098989">
            <a:off x="19097665" y="7495833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42" name="Google Shape;142;g2c539f77800_4_440"/>
          <p:cNvPicPr preferRelativeResize="0"/>
          <p:nvPr/>
        </p:nvPicPr>
        <p:blipFill rotWithShape="1">
          <a:blip r:embed="rId3">
            <a:alphaModFix amt="28000"/>
          </a:blip>
          <a:srcRect b="0" l="0" r="0" t="0"/>
          <a:stretch/>
        </p:blipFill>
        <p:spPr>
          <a:xfrm rot="-5098989">
            <a:off x="12290465" y="2043299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43" name="Google Shape;143;g2c539f77800_4_440"/>
          <p:cNvPicPr preferRelativeResize="0"/>
          <p:nvPr/>
        </p:nvPicPr>
        <p:blipFill rotWithShape="1">
          <a:blip r:embed="rId3">
            <a:alphaModFix amt="28000"/>
          </a:blip>
          <a:srcRect b="0" l="0" r="0" t="0"/>
          <a:stretch/>
        </p:blipFill>
        <p:spPr>
          <a:xfrm rot="-5098989">
            <a:off x="18421528" y="5444757"/>
            <a:ext cx="3699540" cy="369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ight&#10;&#10;Description automatically generated" id="145" name="Google Shape;145;g2c539f77800_4_4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c539f77800_4_450"/>
          <p:cNvSpPr/>
          <p:nvPr/>
        </p:nvSpPr>
        <p:spPr>
          <a:xfrm>
            <a:off x="861219" y="3595738"/>
            <a:ext cx="23319600" cy="8531700"/>
          </a:xfrm>
          <a:prstGeom prst="roundRect">
            <a:avLst>
              <a:gd fmla="val 6683" name="adj"/>
            </a:avLst>
          </a:prstGeom>
          <a:solidFill>
            <a:srgbClr val="005A83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c539f77800_4_450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c539f77800_4_450"/>
          <p:cNvSpPr txBox="1"/>
          <p:nvPr>
            <p:ph idx="1" type="subTitle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49" name="Google Shape;149;g2c539f77800_4_450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2c539f77800_4_45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g2c539f77800_4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847" y="1224115"/>
            <a:ext cx="6612394" cy="1755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52" name="Google Shape;152;g2c539f77800_4_450"/>
          <p:cNvPicPr preferRelativeResize="0"/>
          <p:nvPr/>
        </p:nvPicPr>
        <p:blipFill rotWithShape="1">
          <a:blip r:embed="rId4">
            <a:alphaModFix amt="28000"/>
          </a:blip>
          <a:srcRect b="0" l="0" r="0" t="0"/>
          <a:stretch/>
        </p:blipFill>
        <p:spPr>
          <a:xfrm rot="-5098989">
            <a:off x="19097665" y="7495833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53" name="Google Shape;153;g2c539f77800_4_450"/>
          <p:cNvPicPr preferRelativeResize="0"/>
          <p:nvPr/>
        </p:nvPicPr>
        <p:blipFill rotWithShape="1">
          <a:blip r:embed="rId4">
            <a:alphaModFix amt="28000"/>
          </a:blip>
          <a:srcRect b="0" l="0" r="0" t="0"/>
          <a:stretch/>
        </p:blipFill>
        <p:spPr>
          <a:xfrm rot="-5098989">
            <a:off x="12290465" y="2043299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54" name="Google Shape;154;g2c539f77800_4_450"/>
          <p:cNvPicPr preferRelativeResize="0"/>
          <p:nvPr/>
        </p:nvPicPr>
        <p:blipFill rotWithShape="1">
          <a:blip r:embed="rId4">
            <a:alphaModFix amt="28000"/>
          </a:blip>
          <a:srcRect b="0" l="0" r="0" t="0"/>
          <a:stretch/>
        </p:blipFill>
        <p:spPr>
          <a:xfrm rot="-5098989">
            <a:off x="18424535" y="5009182"/>
            <a:ext cx="3699540" cy="369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539f77800_4_461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c539f77800_4_461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g2c539f77800_4_461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2c539f77800_4_46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539f77800_4_466"/>
          <p:cNvSpPr txBox="1"/>
          <p:nvPr>
            <p:ph type="title"/>
          </p:nvPr>
        </p:nvSpPr>
        <p:spPr>
          <a:xfrm>
            <a:off x="1663917" y="3419477"/>
            <a:ext cx="210339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2000"/>
              <a:buFont typeface="Arial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2c539f77800_4_466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3" name="Google Shape;163;g2c539f77800_4_466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2c539f77800_4_46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66" name="Google Shape;166;g2c539f77800_4_4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c539f77800_4_471"/>
          <p:cNvSpPr txBox="1"/>
          <p:nvPr>
            <p:ph type="title"/>
          </p:nvPr>
        </p:nvSpPr>
        <p:spPr>
          <a:xfrm>
            <a:off x="1663917" y="3419477"/>
            <a:ext cx="210339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2000"/>
              <a:buFont typeface="Arial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2c539f77800_4_471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" name="Google Shape;169;g2c539f77800_4_471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2c539f77800_4_47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g2c539f77800_4_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0240" y="437788"/>
            <a:ext cx="5226481" cy="541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73" name="Google Shape;173;g2c539f77800_4_4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c539f77800_4_478"/>
          <p:cNvSpPr txBox="1"/>
          <p:nvPr>
            <p:ph idx="1" type="body"/>
          </p:nvPr>
        </p:nvSpPr>
        <p:spPr>
          <a:xfrm>
            <a:off x="567034" y="2384277"/>
            <a:ext cx="11474100" cy="9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g2c539f77800_4_478"/>
          <p:cNvSpPr txBox="1"/>
          <p:nvPr>
            <p:ph idx="2" type="body"/>
          </p:nvPr>
        </p:nvSpPr>
        <p:spPr>
          <a:xfrm>
            <a:off x="12346008" y="2384277"/>
            <a:ext cx="11474100" cy="9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g2c539f77800_4_478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2c539f77800_4_47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g2c539f77800_4_478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539f77800_4_485"/>
          <p:cNvSpPr txBox="1"/>
          <p:nvPr>
            <p:ph type="title"/>
          </p:nvPr>
        </p:nvSpPr>
        <p:spPr>
          <a:xfrm>
            <a:off x="1679795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g2c539f77800_4_485"/>
          <p:cNvSpPr txBox="1"/>
          <p:nvPr>
            <p:ph idx="1" type="body"/>
          </p:nvPr>
        </p:nvSpPr>
        <p:spPr>
          <a:xfrm>
            <a:off x="1679796" y="3362326"/>
            <a:ext cx="103170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82" name="Google Shape;182;g2c539f77800_4_485"/>
          <p:cNvSpPr txBox="1"/>
          <p:nvPr>
            <p:ph idx="2" type="body"/>
          </p:nvPr>
        </p:nvSpPr>
        <p:spPr>
          <a:xfrm>
            <a:off x="1679796" y="5010150"/>
            <a:ext cx="103170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g2c539f77800_4_485"/>
          <p:cNvSpPr txBox="1"/>
          <p:nvPr>
            <p:ph idx="3" type="body"/>
          </p:nvPr>
        </p:nvSpPr>
        <p:spPr>
          <a:xfrm>
            <a:off x="12346007" y="3362326"/>
            <a:ext cx="103677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84" name="Google Shape;184;g2c539f77800_4_485"/>
          <p:cNvSpPr txBox="1"/>
          <p:nvPr>
            <p:ph idx="4" type="body"/>
          </p:nvPr>
        </p:nvSpPr>
        <p:spPr>
          <a:xfrm>
            <a:off x="12346007" y="5010150"/>
            <a:ext cx="103677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g2c539f77800_4_485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2c539f77800_4_48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88" name="Google Shape;188;g2c539f77800_4_4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c539f77800_4_493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2c539f77800_4_49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g2c539f77800_4_493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539f77800_4_498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2c539f77800_4_49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8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" type="body"/>
          </p:nvPr>
        </p:nvSpPr>
        <p:spPr>
          <a:xfrm>
            <a:off x="167652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2" type="body"/>
          </p:nvPr>
        </p:nvSpPr>
        <p:spPr>
          <a:xfrm>
            <a:off x="1245456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 txBox="1"/>
          <p:nvPr>
            <p:ph idx="1" type="subTitle"/>
          </p:nvPr>
        </p:nvSpPr>
        <p:spPr>
          <a:xfrm>
            <a:off x="1676520" y="730080"/>
            <a:ext cx="18869040" cy="12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1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1"/>
          <p:cNvSpPr txBox="1"/>
          <p:nvPr>
            <p:ph idx="2" type="body"/>
          </p:nvPr>
        </p:nvSpPr>
        <p:spPr>
          <a:xfrm>
            <a:off x="1245456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3" type="body"/>
          </p:nvPr>
        </p:nvSpPr>
        <p:spPr>
          <a:xfrm>
            <a:off x="167652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2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" type="body"/>
          </p:nvPr>
        </p:nvSpPr>
        <p:spPr>
          <a:xfrm>
            <a:off x="167652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2"/>
          <p:cNvSpPr txBox="1"/>
          <p:nvPr>
            <p:ph idx="3" type="body"/>
          </p:nvPr>
        </p:nvSpPr>
        <p:spPr>
          <a:xfrm>
            <a:off x="1245456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3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3"/>
          <p:cNvSpPr txBox="1"/>
          <p:nvPr>
            <p:ph idx="3" type="body"/>
          </p:nvPr>
        </p:nvSpPr>
        <p:spPr>
          <a:xfrm>
            <a:off x="1676520" y="819648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440" y="0"/>
            <a:ext cx="24383520" cy="137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7"/>
          <p:cNvSpPr/>
          <p:nvPr/>
        </p:nvSpPr>
        <p:spPr>
          <a:xfrm>
            <a:off x="861120" y="3595680"/>
            <a:ext cx="25129440" cy="8531280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 txBox="1"/>
          <p:nvPr>
            <p:ph type="title"/>
          </p:nvPr>
        </p:nvSpPr>
        <p:spPr>
          <a:xfrm>
            <a:off x="1695960" y="4204080"/>
            <a:ext cx="12285720" cy="4519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8078400" y="12712680"/>
            <a:ext cx="823032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" name="Google Shape;1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840" y="913320"/>
            <a:ext cx="5226480" cy="541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7"/>
          <p:cNvSpPr txBox="1"/>
          <p:nvPr>
            <p:ph idx="1"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440" y="0"/>
            <a:ext cx="24383520" cy="137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1"/>
          <p:cNvSpPr/>
          <p:nvPr/>
        </p:nvSpPr>
        <p:spPr>
          <a:xfrm>
            <a:off x="50040" y="564120"/>
            <a:ext cx="24386760" cy="5466600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1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31"/>
          <p:cNvSpPr txBox="1"/>
          <p:nvPr>
            <p:ph idx="1" type="body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8078400" y="12712680"/>
            <a:ext cx="823032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280" y="730080"/>
            <a:ext cx="2437920" cy="25268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539f77800_4_427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  <a:defRPr b="1" i="0" sz="88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g2c539f77800_4_427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g2c539f77800_4_427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g2c539f77800_4_42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g2c539f77800_4_4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676618" y="12727286"/>
            <a:ext cx="2317606" cy="61535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ws.amazon.com/ec2/instance-type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"/>
          <p:cNvSpPr txBox="1"/>
          <p:nvPr/>
        </p:nvSpPr>
        <p:spPr>
          <a:xfrm>
            <a:off x="1695943" y="3899275"/>
            <a:ext cx="21219900" cy="45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0">
                <a:solidFill>
                  <a:srgbClr val="005A84"/>
                </a:solidFill>
                <a:latin typeface="Montserrat"/>
                <a:ea typeface="Montserrat"/>
                <a:cs typeface="Montserrat"/>
                <a:sym typeface="Montserrat"/>
              </a:rPr>
              <a:t>Settlement Workstream</a:t>
            </a:r>
            <a:endParaRPr b="1" i="0" sz="12000" u="none" cap="none" strike="noStrike">
              <a:solidFill>
                <a:srgbClr val="005A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1"/>
          <p:cNvSpPr txBox="1"/>
          <p:nvPr/>
        </p:nvSpPr>
        <p:spPr>
          <a:xfrm>
            <a:off x="1695950" y="8942425"/>
            <a:ext cx="21014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Mojaloop Open Source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Meeting</a:t>
            </a:r>
            <a:endParaRPr b="1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 Michael Richards, Sam Kummary &amp; Jason Bruwer</a:t>
            </a:r>
            <a:endParaRPr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1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March</a:t>
            </a:r>
            <a:r>
              <a:rPr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202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1"/>
          <p:cNvSpPr txBox="1"/>
          <p:nvPr/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40b992eec_0_14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New Settlement in 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vNow</a:t>
            </a:r>
            <a:endParaRPr b="1" sz="88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1f40b992eec_0_14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g1f40b992eec_0_14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f40b992eec_0_14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f40b992eec_0_14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Workshops (scope &amp; effort) - in progress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Main areas that will be impacted: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Fulfilment (enrich Kafka event to fyi Settlement framework)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New front-end to support the new Settlement Admin API for Hub operators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Processing of the settled events in order to update participant 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liquidity and position accounts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4a2a1c1d8_2_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Settlement in vNow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f4a2a1c1d8_2_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1f4a2a1c1d8_2_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f4a2a1c1d8_2_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f4a2a1c1d8_2_0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5969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Medium"/>
              <a:buAutoNum type="arabicPeriod"/>
            </a:pPr>
            <a:r>
              <a:rPr lang="en-US" sz="4000">
                <a:latin typeface="Montserrat Medium"/>
                <a:ea typeface="Montserrat Medium"/>
                <a:cs typeface="Montserrat Medium"/>
                <a:sym typeface="Montserrat Medium"/>
              </a:rPr>
              <a:t>Current Fulfil handler to generate a message that can be readily consumed by the new Settlement service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69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Montserrat Medium"/>
              <a:buAutoNum type="arabicPeriod"/>
            </a:pPr>
            <a:r>
              <a:rPr lang="en-US" sz="4000">
                <a:latin typeface="Montserrat Medium"/>
                <a:ea typeface="Montserrat Medium"/>
                <a:cs typeface="Montserrat Medium"/>
                <a:sym typeface="Montserrat Medium"/>
              </a:rPr>
              <a:t>Upon settling (of a Settlement Matrix), a new handler to generate messages (or initiate calls) to adjust position and settlement account balances based on the settlement message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69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Montserrat Medium"/>
              <a:buAutoNum type="arabicPeriod"/>
            </a:pPr>
            <a:r>
              <a:rPr lang="en-US" sz="4000">
                <a:latin typeface="Montserrat Medium"/>
                <a:ea typeface="Montserrat Medium"/>
                <a:cs typeface="Montserrat Medium"/>
                <a:sym typeface="Montserrat Medium"/>
              </a:rPr>
              <a:t>New Settlement to accommodate immediate / continuous settlement (to be capable of replacing all of the current settlement services)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69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Montserrat Medium"/>
              <a:buAutoNum type="arabicPeriod"/>
            </a:pPr>
            <a:r>
              <a:rPr lang="en-US" sz="4000">
                <a:latin typeface="Montserrat Medium"/>
                <a:ea typeface="Montserrat Medium"/>
                <a:cs typeface="Montserrat Medium"/>
                <a:sym typeface="Montserrat Medium"/>
              </a:rPr>
              <a:t>Front-end for Hub Operators by integrating with Finance Portal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539f77800_4_515"/>
          <p:cNvSpPr txBox="1"/>
          <p:nvPr/>
        </p:nvSpPr>
        <p:spPr>
          <a:xfrm>
            <a:off x="1695943" y="3899275"/>
            <a:ext cx="21219900" cy="45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Performance Testing</a:t>
            </a:r>
            <a:endParaRPr b="1" sz="8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2c539f77800_4_515"/>
          <p:cNvSpPr txBox="1"/>
          <p:nvPr/>
        </p:nvSpPr>
        <p:spPr>
          <a:xfrm>
            <a:off x="1695950" y="8942425"/>
            <a:ext cx="21014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5A84"/>
                </a:solidFill>
                <a:latin typeface="Montserrat"/>
                <a:ea typeface="Montserrat"/>
                <a:cs typeface="Montserrat"/>
                <a:sym typeface="Montserrat"/>
              </a:rPr>
              <a:t>Settlement Workstream</a:t>
            </a:r>
            <a:endParaRPr i="0" sz="4800" u="none" cap="none" strike="noStrike">
              <a:solidFill>
                <a:srgbClr val="005A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2c539f77800_4_515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40b992eec_0_23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Performance 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b="1" sz="88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1f40b992eec_0_23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g1f40b992eec_0_23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f40b992eec_0_23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f40b992eec_0_23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Environment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Testing process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Test cases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Observations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4a141957f_0_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Test e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nvironment</a:t>
            </a:r>
            <a:endParaRPr b="1" sz="88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1f4a141957f_0_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g1f4a141957f_0_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f4a141957f_0_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f4a141957f_0_0"/>
          <p:cNvSpPr txBox="1"/>
          <p:nvPr/>
        </p:nvSpPr>
        <p:spPr>
          <a:xfrm>
            <a:off x="1082350" y="12712675"/>
            <a:ext cx="1074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303" name="Google Shape;303;g1f4a141957f_0_0"/>
          <p:cNvGraphicFramePr/>
          <p:nvPr/>
        </p:nvGraphicFramePr>
        <p:xfrm>
          <a:off x="1676525" y="365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{E44801C1-EF5E-42CE-ABEC-335DEF4B7B41}</a:tableStyleId>
              </a:tblPr>
              <a:tblGrid>
                <a:gridCol w="2885625"/>
                <a:gridCol w="7269200"/>
                <a:gridCol w="6627325"/>
                <a:gridCol w="4251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Env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Resources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Services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Hosted *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(single instance)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1 - Modest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 operators</a:t>
                      </a:r>
                      <a:endParaRPr b="1" sz="3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57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CPU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16GB RAM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AMD EPYC 7000 processors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Docker compose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TigerBeetle (single node)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MongoDB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Kafka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Redis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Elastic stack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Prometheus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AWS m5a.xlarge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2 - A</a:t>
                      </a: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mped up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operators</a:t>
                      </a:r>
                      <a:endParaRPr b="1" sz="3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 CPU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64GB RAM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AMD EPYC 7000 processors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AWS m5a.4xlarge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g1f4a141957f_0_0"/>
          <p:cNvSpPr txBox="1"/>
          <p:nvPr>
            <p:ph idx="1" type="body"/>
          </p:nvPr>
        </p:nvSpPr>
        <p:spPr>
          <a:xfrm>
            <a:off x="1676525" y="9071097"/>
            <a:ext cx="21033600" cy="32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* Fairly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 suitable for s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mall to mid-sized databases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Reference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https://aws.amazon.com/ec2/instance-types/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4a141957f_0_18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None/>
            </a:pPr>
            <a:r>
              <a:rPr b="1" lang="en-US" sz="8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Testing process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1f4a141957f_0_18"/>
          <p:cNvSpPr txBox="1"/>
          <p:nvPr/>
        </p:nvSpPr>
        <p:spPr>
          <a:xfrm>
            <a:off x="182140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g1f4a141957f_0_18"/>
          <p:cNvSpPr txBox="1"/>
          <p:nvPr/>
        </p:nvSpPr>
        <p:spPr>
          <a:xfrm>
            <a:off x="3908350" y="448145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f4a141957f_0_18"/>
          <p:cNvSpPr txBox="1"/>
          <p:nvPr/>
        </p:nvSpPr>
        <p:spPr>
          <a:xfrm>
            <a:off x="13931875" y="427535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1f4a141957f_0_18"/>
          <p:cNvPicPr preferRelativeResize="0"/>
          <p:nvPr/>
        </p:nvPicPr>
        <p:blipFill rotWithShape="1">
          <a:blip r:embed="rId3">
            <a:alphaModFix/>
          </a:blip>
          <a:srcRect b="55390" l="5651" r="0" t="0"/>
          <a:stretch/>
        </p:blipFill>
        <p:spPr>
          <a:xfrm>
            <a:off x="13046575" y="4028025"/>
            <a:ext cx="9817501" cy="5340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14" name="Google Shape;314;g1f4a141957f_0_18"/>
          <p:cNvSpPr txBox="1"/>
          <p:nvPr/>
        </p:nvSpPr>
        <p:spPr>
          <a:xfrm>
            <a:off x="1494675" y="3380875"/>
            <a:ext cx="8011500" cy="6771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Configure 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1f4a141957f_0_18"/>
          <p:cNvSpPr txBox="1"/>
          <p:nvPr/>
        </p:nvSpPr>
        <p:spPr>
          <a:xfrm>
            <a:off x="13046575" y="3385613"/>
            <a:ext cx="9817500" cy="6771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 test data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g1f4a141957f_0_18"/>
          <p:cNvPicPr preferRelativeResize="0"/>
          <p:nvPr/>
        </p:nvPicPr>
        <p:blipFill rotWithShape="1">
          <a:blip r:embed="rId4">
            <a:alphaModFix/>
          </a:blip>
          <a:srcRect b="25233" l="7587" r="0" t="0"/>
          <a:stretch/>
        </p:blipFill>
        <p:spPr>
          <a:xfrm>
            <a:off x="1494800" y="4052700"/>
            <a:ext cx="8011476" cy="5313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17" name="Google Shape;317;g1f4a141957f_0_18"/>
          <p:cNvSpPr/>
          <p:nvPr/>
        </p:nvSpPr>
        <p:spPr>
          <a:xfrm>
            <a:off x="9887275" y="6091100"/>
            <a:ext cx="2702100" cy="6771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1 - </a:t>
            </a:r>
            <a:r>
              <a:rPr b="1"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generates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1f4a141957f_0_18"/>
          <p:cNvSpPr txBox="1"/>
          <p:nvPr/>
        </p:nvSpPr>
        <p:spPr>
          <a:xfrm>
            <a:off x="1494800" y="9291925"/>
            <a:ext cx="8011500" cy="21549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plan &amp; configure the</a:t>
            </a: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transactions, amounts, currencies, models, participants, lookups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settlement operations etc.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9" name="Google Shape;319;g1f4a141957f_0_18"/>
          <p:cNvSpPr txBox="1"/>
          <p:nvPr/>
        </p:nvSpPr>
        <p:spPr>
          <a:xfrm>
            <a:off x="13046575" y="9321275"/>
            <a:ext cx="9817500" cy="11697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predictable test data</a:t>
            </a: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3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contained in a single JSON file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0" name="Google Shape;320;g1f4a141957f_0_18"/>
          <p:cNvSpPr/>
          <p:nvPr/>
        </p:nvSpPr>
        <p:spPr>
          <a:xfrm>
            <a:off x="16046875" y="10785725"/>
            <a:ext cx="3816900" cy="1108200"/>
          </a:xfrm>
          <a:prstGeom prst="downArrowCallout">
            <a:avLst>
              <a:gd fmla="val 40492" name="adj1"/>
              <a:gd fmla="val 39310" name="adj2"/>
              <a:gd fmla="val 25000" name="adj3"/>
              <a:gd fmla="val 64977" name="adj4"/>
            </a:avLst>
          </a:prstGeom>
          <a:solidFill>
            <a:schemeClr val="accent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2 - execute tests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1f4a141957f_0_18"/>
          <p:cNvSpPr txBox="1"/>
          <p:nvPr/>
        </p:nvSpPr>
        <p:spPr>
          <a:xfrm>
            <a:off x="12718375" y="11970125"/>
            <a:ext cx="10473900" cy="11697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sends test data into Settlement service via jMeter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b="1" sz="3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4a2a1c1d8_0_26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Test cases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f4a2a1c1d8_0_26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g1f4a2a1c1d8_0_26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Simulated 20 to 50 operators or </a:t>
            </a: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processes 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running </a:t>
            </a: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concurrently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g1f4a2a1c1d8_0_26"/>
          <p:cNvSpPr txBox="1"/>
          <p:nvPr/>
        </p:nvSpPr>
        <p:spPr>
          <a:xfrm>
            <a:off x="2301125" y="5388525"/>
            <a:ext cx="8011500" cy="264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cleared transfers</a:t>
            </a:r>
            <a:r>
              <a:rPr lang="en-US" sz="400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endParaRPr sz="4000">
              <a:solidFill>
                <a:schemeClr val="accent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automatically allocated to settlement batches </a:t>
            </a:r>
            <a:r>
              <a:rPr lang="en-US" sz="400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throughout</a:t>
            </a:r>
            <a:r>
              <a:rPr lang="en-US" sz="400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the day</a:t>
            </a:r>
            <a:endParaRPr sz="4000">
              <a:solidFill>
                <a:schemeClr val="accent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0" name="Google Shape;330;g1f4a2a1c1d8_0_26"/>
          <p:cNvSpPr txBox="1"/>
          <p:nvPr/>
        </p:nvSpPr>
        <p:spPr>
          <a:xfrm>
            <a:off x="2301125" y="11553125"/>
            <a:ext cx="8011500" cy="8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view settlement reports</a:t>
            </a:r>
            <a:endParaRPr b="1" sz="4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1f4a2a1c1d8_0_26"/>
          <p:cNvSpPr txBox="1"/>
          <p:nvPr/>
        </p:nvSpPr>
        <p:spPr>
          <a:xfrm>
            <a:off x="11711100" y="5388525"/>
            <a:ext cx="8011500" cy="8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5A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close </a:t>
            </a:r>
            <a:r>
              <a:rPr b="1" lang="en-US" sz="4000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settlement</a:t>
            </a:r>
            <a:r>
              <a:rPr b="1" lang="en-US" sz="4000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 batches</a:t>
            </a:r>
            <a:endParaRPr sz="4000">
              <a:solidFill>
                <a:srgbClr val="005A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2" name="Google Shape;332;g1f4a2a1c1d8_0_26"/>
          <p:cNvSpPr txBox="1"/>
          <p:nvPr/>
        </p:nvSpPr>
        <p:spPr>
          <a:xfrm>
            <a:off x="11711100" y="8163025"/>
            <a:ext cx="8011500" cy="8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lock batches 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settlement</a:t>
            </a:r>
            <a:endParaRPr b="1" sz="4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1f4a2a1c1d8_0_26"/>
          <p:cNvSpPr txBox="1"/>
          <p:nvPr/>
        </p:nvSpPr>
        <p:spPr>
          <a:xfrm>
            <a:off x="2301125" y="9086563"/>
            <a:ext cx="8011500" cy="14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lookup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transfers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from settlement batches</a:t>
            </a:r>
            <a:endParaRPr sz="40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4" name="Google Shape;334;g1f4a2a1c1d8_0_26"/>
          <p:cNvSpPr txBox="1"/>
          <p:nvPr/>
        </p:nvSpPr>
        <p:spPr>
          <a:xfrm>
            <a:off x="11711100" y="10937525"/>
            <a:ext cx="8011500" cy="14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finalise reports for </a:t>
            </a:r>
            <a:r>
              <a:rPr b="1" lang="en-US" sz="4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settlement</a:t>
            </a:r>
            <a:endParaRPr sz="4000">
              <a:solidFill>
                <a:schemeClr val="accent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539f77800_4_580"/>
          <p:cNvSpPr txBox="1"/>
          <p:nvPr/>
        </p:nvSpPr>
        <p:spPr>
          <a:xfrm>
            <a:off x="2759045" y="491553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Results?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539f77800_4_593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Modest environment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c539f77800_4_593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g2c539f77800_4_593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Simulated 20 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operators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ultiple settlement processes </a:t>
            </a: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concurrently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Same tests on different databases: MongoDB only; with TigerBeetle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57f0bf9fe_0_4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g2c57f0bf9fe_0_4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c57f0bf9fe_0_4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c57f0bf9fe_0_4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Volumes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(modest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g2c57f0bf9f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50" y="4023775"/>
            <a:ext cx="22536499" cy="807703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57" name="Google Shape;357;g2c57f0bf9f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655" y="3200400"/>
            <a:ext cx="2026451" cy="5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"/>
          <p:cNvSpPr txBox="1"/>
          <p:nvPr/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8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"/>
          <p:cNvSpPr txBox="1"/>
          <p:nvPr/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"/>
          <p:cNvSpPr txBox="1"/>
          <p:nvPr/>
        </p:nvSpPr>
        <p:spPr>
          <a:xfrm>
            <a:off x="4248000" y="4608000"/>
            <a:ext cx="1807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 txBox="1"/>
          <p:nvPr/>
        </p:nvSpPr>
        <p:spPr>
          <a:xfrm>
            <a:off x="14040000" y="4104000"/>
            <a:ext cx="1807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647700" lvl="0" marL="9715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Background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 &amp; business requirements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New Settlement in current Prod. release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Performance Testing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4a2a1c1d8_1_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g1f4a2a1c1d8_1_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1f4a2a1c1d8_1_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f4a2a1c1d8_1_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Volumes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(modest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g1f4a2a1c1d8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937" y="3204200"/>
            <a:ext cx="2029967" cy="47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f4a2a1c1d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25" y="4006800"/>
            <a:ext cx="22604897" cy="800223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539f77800_4_605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Amped-up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env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c539f77800_4_605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g2c539f77800_4_605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Simulated 50 operators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4500~ transactions per second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Multiple settlement processes </a:t>
            </a: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concurrently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Same tests on different databases: MongoDB only; with TigerBeetle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4a141957f_0_73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Response times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(amped-up env)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f4a141957f_0_73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g1f4a141957f_0_73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f4a141957f_0_73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1f4a141957f_0_73"/>
          <p:cNvPicPr preferRelativeResize="0"/>
          <p:nvPr/>
        </p:nvPicPr>
        <p:blipFill rotWithShape="1">
          <a:blip r:embed="rId3">
            <a:alphaModFix/>
          </a:blip>
          <a:srcRect b="0" l="0" r="0" t="2477"/>
          <a:stretch/>
        </p:blipFill>
        <p:spPr>
          <a:xfrm>
            <a:off x="4441775" y="2933625"/>
            <a:ext cx="15503626" cy="5125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84" name="Google Shape;384;g1f4a141957f_0_73"/>
          <p:cNvPicPr preferRelativeResize="0"/>
          <p:nvPr/>
        </p:nvPicPr>
        <p:blipFill rotWithShape="1">
          <a:blip r:embed="rId4">
            <a:alphaModFix/>
          </a:blip>
          <a:srcRect b="0" l="0" r="0" t="1361"/>
          <a:stretch/>
        </p:blipFill>
        <p:spPr>
          <a:xfrm>
            <a:off x="4441775" y="8247625"/>
            <a:ext cx="15503626" cy="5346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85" name="Google Shape;385;g1f4a141957f_0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11487" y="8398275"/>
            <a:ext cx="1575401" cy="3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f4a141957f_0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41988" y="3033900"/>
            <a:ext cx="1466784" cy="3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4a141957f_0_86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g1f4a141957f_0_86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f4a141957f_0_86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f4a141957f_0_86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Observations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(amped-up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g1f4a141957f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92" y="2823350"/>
            <a:ext cx="2026451" cy="5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f4a141957f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588" y="3427475"/>
            <a:ext cx="21120000" cy="93740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97" name="Google Shape;397;g1f4a141957f_0_86"/>
          <p:cNvSpPr/>
          <p:nvPr/>
        </p:nvSpPr>
        <p:spPr>
          <a:xfrm>
            <a:off x="7821138" y="4600025"/>
            <a:ext cx="2777400" cy="2988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4a141957f_0_98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Observations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(amped-up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g1f4a141957f_0_98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g1f4a141957f_0_98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f4a141957f_0_98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g1f4a141957f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925" y="3031039"/>
            <a:ext cx="2029967" cy="38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f4a141957f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913" y="3502000"/>
            <a:ext cx="21027348" cy="93021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408" name="Google Shape;408;g1f4a141957f_0_98"/>
          <p:cNvSpPr/>
          <p:nvPr/>
        </p:nvSpPr>
        <p:spPr>
          <a:xfrm>
            <a:off x="7808188" y="4540650"/>
            <a:ext cx="2687100" cy="7296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539f77800_4_611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Amped-up env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c539f77800_4_611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g2c539f77800_4_611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Simulated 50 operators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nly allocating cleared transfers to settlement batches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 databases: 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4850" lvl="1" marL="1314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○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 only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4850" lvl="1" marL="1314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○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 TigerBeetle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4a141957f_0_3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g1f4a141957f_0_3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1f4a141957f_0_3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1f4a141957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288" y="3380875"/>
            <a:ext cx="19507200" cy="696275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424" name="Google Shape;424;g1f4a141957f_0_3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Volumes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(amped-up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g1f4a141957f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688" y="10525550"/>
            <a:ext cx="19555799" cy="230124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426" name="Google Shape;426;g1f4a141957f_0_30"/>
          <p:cNvSpPr/>
          <p:nvPr/>
        </p:nvSpPr>
        <p:spPr>
          <a:xfrm>
            <a:off x="17033000" y="11567350"/>
            <a:ext cx="1409700" cy="346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4a141957f_0_1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Test suite</a:t>
            </a:r>
            <a:endParaRPr b="1" sz="88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1f4a141957f_0_1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g1f4a141957f_0_1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1f4a141957f_0_1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1f4a141957f_0_10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Devs or Hub Operators can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simulate 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test scenarios -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config only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Generate test data based on config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Replay or recreate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 test cases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2" marL="2743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Montserrat Medium"/>
              <a:buAutoNum type="roman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Run in different environments 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2" marL="2743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4800"/>
              <a:buFont typeface="Montserrat Medium"/>
              <a:buAutoNum type="roman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Compare behaviour with similar test data</a:t>
            </a:r>
            <a:endParaRPr b="1"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4a141957f_0_39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g1f4a141957f_0_39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f4a141957f_0_39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f4a141957f_0_39"/>
          <p:cNvSpPr txBox="1"/>
          <p:nvPr>
            <p:ph idx="4294967295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TigerBeetle Production release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historical balance queries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Redis upgrade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instant b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atch allocation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4" name="Google Shape;444;g1f4a141957f_0_39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Other points of interest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6"/>
          <p:cNvSpPr txBox="1"/>
          <p:nvPr/>
        </p:nvSpPr>
        <p:spPr>
          <a:xfrm>
            <a:off x="5850238" y="5053325"/>
            <a:ext cx="126867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10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100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26"/>
          <p:cNvSpPr txBox="1"/>
          <p:nvPr/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539f77800_4_165"/>
          <p:cNvSpPr txBox="1"/>
          <p:nvPr/>
        </p:nvSpPr>
        <p:spPr>
          <a:xfrm>
            <a:off x="1695943" y="3899275"/>
            <a:ext cx="21219900" cy="45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 &amp; </a:t>
            </a:r>
            <a:endParaRPr b="1" sz="8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requirements</a:t>
            </a:r>
            <a:endParaRPr b="1" i="0" sz="8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2c539f77800_4_165"/>
          <p:cNvSpPr txBox="1"/>
          <p:nvPr/>
        </p:nvSpPr>
        <p:spPr>
          <a:xfrm>
            <a:off x="1695950" y="8942425"/>
            <a:ext cx="21014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5A84"/>
                </a:solidFill>
                <a:latin typeface="Montserrat"/>
                <a:ea typeface="Montserrat"/>
                <a:cs typeface="Montserrat"/>
                <a:sym typeface="Montserrat"/>
              </a:rPr>
              <a:t>Settlement Workstream</a:t>
            </a:r>
            <a:endParaRPr i="0" sz="4800" u="none" cap="none" strike="noStrike">
              <a:solidFill>
                <a:srgbClr val="005A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2c539f77800_4_165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539f77800_4_397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Our objectives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g2c539f77800_4_397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Fully flexible settlement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The ability to support small settlement batches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Deterministic assignment of payments to settlement batches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Allow administrators to settle by criteria, not by batches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g2c539f77800_4_39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539f77800_4_403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Fully flexible settlement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2c539f77800_4_403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Support all the types of settlement found in the real world.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Contain criteria for assigning payments to settlement models.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Contain criteria for assigning payments to batches.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Allow administrators to view payments and settle them by characteristics, not batch identifiers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g2c539f77800_4_40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539f77800_4_409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Settling by criteria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2c539f77800_4_409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Decouple settlements from settlement batches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“All payments between midday and 16:00 yesterday”.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This creates an </a:t>
            </a:r>
            <a:r>
              <a:rPr i="1"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actionable matrix</a:t>
            </a: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Its content can be dynamic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An administrator can take actions on the matrix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Which doesn’t mean that the action will be taken on </a:t>
            </a:r>
            <a:r>
              <a:rPr i="1"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every</a:t>
            </a: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 batch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524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t/>
            </a:r>
            <a:endParaRPr>
              <a:solidFill>
                <a:srgbClr val="005A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2c539f77800_4_40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539f77800_4_415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Taking actions on a report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2c539f77800_4_415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 matrix can contain batches which are actionable: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Batches that are closed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Batches that might still have transfers added to them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And batches which aren’t: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Batches that are in dispute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Batches that are marked for settlement in another matrix.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When you look at a matrix, you can see: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The total of all payments in the matrix.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The total of actionable batches in the matrix.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2c539f77800_4_41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539f77800_4_421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Sounds complicated, but: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2c539f77800_4_421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We’re focusing on making standard practice simple..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That means that the edge cases and the error cases are more complicated to develop…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We think that’s a trade-off worth making.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2c539f77800_4_42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539f77800_4_509"/>
          <p:cNvSpPr txBox="1"/>
          <p:nvPr/>
        </p:nvSpPr>
        <p:spPr>
          <a:xfrm>
            <a:off x="1162550" y="5128675"/>
            <a:ext cx="186075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New Settlement service with</a:t>
            </a:r>
            <a:endParaRPr b="1" sz="8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current Production release</a:t>
            </a:r>
            <a:endParaRPr b="1" sz="8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2c539f77800_4_509"/>
          <p:cNvSpPr txBox="1"/>
          <p:nvPr/>
        </p:nvSpPr>
        <p:spPr>
          <a:xfrm>
            <a:off x="1695950" y="8942425"/>
            <a:ext cx="21014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5A84"/>
                </a:solidFill>
                <a:latin typeface="Montserrat"/>
                <a:ea typeface="Montserrat"/>
                <a:cs typeface="Montserrat"/>
                <a:sym typeface="Montserrat"/>
              </a:rPr>
              <a:t>Settlement Workstream</a:t>
            </a:r>
            <a:endParaRPr i="0" sz="4800" u="none" cap="none" strike="noStrike">
              <a:solidFill>
                <a:srgbClr val="005A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2c539f77800_4_509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2020-01-08T21:13:28Z</dcterms:created>
  <dc:creator>Tudor Vedeanu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0x01010028AAC203550B4E40A8ED4C6A11385C01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7</vt:i4>
  </property>
</Properties>
</file>